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197CC25-34A4-44C7-BC42-604FB10C71A9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51E423-10D0-4819-9BCF-EB0396AC7A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1491146"/>
            <a:ext cx="526137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Акмола – </a:t>
            </a:r>
          </a:p>
          <a:p>
            <a:pPr algn="ctr"/>
            <a:r>
              <a:rPr lang="ru-RU" sz="7200" i="1" dirty="0">
                <a:solidFill>
                  <a:srgbClr val="C00000"/>
                </a:solidFill>
                <a:latin typeface="Arial Black" panose="020B0A04020102020204" pitchFamily="34" charset="0"/>
              </a:rPr>
              <a:t>п</a:t>
            </a:r>
            <a:r>
              <a:rPr lang="ru-RU" sz="72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редтеча </a:t>
            </a:r>
          </a:p>
          <a:p>
            <a:pPr algn="ctr"/>
            <a:r>
              <a:rPr lang="ru-RU" sz="72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Астаны </a:t>
            </a:r>
            <a:endParaRPr lang="ru-RU" sz="72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701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4664"/>
            <a:ext cx="60837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Астана – </a:t>
            </a:r>
          </a:p>
          <a:p>
            <a:pPr algn="ctr"/>
            <a:r>
              <a:rPr lang="ru-RU" sz="7200" i="1" dirty="0">
                <a:solidFill>
                  <a:srgbClr val="C00000"/>
                </a:solidFill>
                <a:latin typeface="Arial Black" panose="020B0A04020102020204" pitchFamily="34" charset="0"/>
              </a:rPr>
              <a:t>г</a:t>
            </a:r>
            <a:r>
              <a:rPr lang="ru-RU" sz="72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ород мира</a:t>
            </a:r>
            <a:endParaRPr lang="ru-RU" sz="72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6540" y="3429000"/>
            <a:ext cx="642195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В 1999 году по решению ЮНЕСКО,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Астана </a:t>
            </a:r>
            <a:r>
              <a:rPr lang="ru-RU" sz="2000" dirty="0">
                <a:solidFill>
                  <a:srgbClr val="002060"/>
                </a:solidFill>
              </a:rPr>
              <a:t>была удостоена звания «Город Мира».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Столица </a:t>
            </a:r>
            <a:r>
              <a:rPr lang="ru-RU" sz="2000" dirty="0">
                <a:solidFill>
                  <a:srgbClr val="002060"/>
                </a:solidFill>
              </a:rPr>
              <a:t>– это главный город государства,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его </a:t>
            </a:r>
            <a:r>
              <a:rPr lang="ru-RU" sz="2000" dirty="0">
                <a:solidFill>
                  <a:srgbClr val="002060"/>
                </a:solidFill>
              </a:rPr>
              <a:t>политический центр.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Поэтому </a:t>
            </a:r>
            <a:r>
              <a:rPr lang="ru-RU" sz="2000" dirty="0">
                <a:solidFill>
                  <a:srgbClr val="002060"/>
                </a:solidFill>
              </a:rPr>
              <a:t>Администрация Президента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Правительство и Парламент Республики Казахстан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находятся </a:t>
            </a:r>
            <a:r>
              <a:rPr lang="ru-RU" sz="2000" dirty="0">
                <a:solidFill>
                  <a:srgbClr val="002060"/>
                </a:solidFill>
              </a:rPr>
              <a:t>в Астане.</a:t>
            </a:r>
          </a:p>
        </p:txBody>
      </p:sp>
    </p:spTree>
    <p:extLst>
      <p:ext uri="{BB962C8B-B14F-4D97-AF65-F5344CB8AC3E}">
        <p14:creationId xmlns:p14="http://schemas.microsoft.com/office/powerpoint/2010/main" val="2962233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727366"/>
            <a:ext cx="7021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Карта Казахстана. Столица - Астана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Masyagin\Desktop\карта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585" y="2015060"/>
            <a:ext cx="6286500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573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syagin\Desktop\gerb_r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2470270" cy="251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asyagin\Desktop\flag_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91827"/>
            <a:ext cx="3973566" cy="236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548680"/>
            <a:ext cx="6740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Символы Республики Казахстан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7827" y="4750101"/>
            <a:ext cx="304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Государственный герб РК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43183" y="4750101"/>
            <a:ext cx="3092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Государственный флаг РК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21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47831"/>
            <a:ext cx="7624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19 век – крепость Акмола</a:t>
            </a:r>
            <a:endParaRPr lang="ru-RU" sz="40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C:\Users\Masyagin\Desktop\крепость Акмо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124745"/>
            <a:ext cx="2689643" cy="18226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7" name="Picture 3" descr="C:\Users\Masyagin\Desktop\Крепость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1124745"/>
            <a:ext cx="2605871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8" name="Picture 4" descr="C:\Users\Masyagin\Desktop\крепость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52" y="3212976"/>
            <a:ext cx="2786169" cy="19002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9" name="Picture 5" descr="C:\Users\Masyagin\Desktop\крепость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622" y="3140968"/>
            <a:ext cx="2718386" cy="18120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475656" y="5373216"/>
            <a:ext cx="64732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>Город был основан в 1830 году как казачий </a:t>
            </a:r>
            <a:r>
              <a:rPr lang="ru-RU" sz="1600" dirty="0" smtClean="0">
                <a:solidFill>
                  <a:srgbClr val="002060"/>
                </a:solidFill>
              </a:rPr>
              <a:t>форпост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со строительства крепости Акмола в </a:t>
            </a:r>
            <a:r>
              <a:rPr lang="ru-RU" sz="1600" dirty="0" err="1">
                <a:solidFill>
                  <a:srgbClr val="002060"/>
                </a:solidFill>
              </a:rPr>
              <a:t>Караоткеле</a:t>
            </a:r>
            <a:r>
              <a:rPr lang="ru-RU" sz="1600" dirty="0">
                <a:solidFill>
                  <a:srgbClr val="002060"/>
                </a:solidFill>
              </a:rPr>
              <a:t>. 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Основатель </a:t>
            </a:r>
            <a:r>
              <a:rPr lang="ru-RU" sz="1600" dirty="0">
                <a:solidFill>
                  <a:srgbClr val="002060"/>
                </a:solidFill>
              </a:rPr>
              <a:t>– полковник Фёдор Кузьмич Шубин-второй, 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участник </a:t>
            </a:r>
            <a:r>
              <a:rPr lang="ru-RU" sz="1600" dirty="0">
                <a:solidFill>
                  <a:srgbClr val="002060"/>
                </a:solidFill>
              </a:rPr>
              <a:t>Бородинского сражения. </a:t>
            </a:r>
            <a:r>
              <a:rPr lang="ru-RU" sz="1600" dirty="0" smtClean="0">
                <a:solidFill>
                  <a:srgbClr val="002060"/>
                </a:solidFill>
              </a:rPr>
              <a:t>Позже </a:t>
            </a:r>
            <a:r>
              <a:rPr lang="ru-RU" sz="1600" dirty="0">
                <a:solidFill>
                  <a:srgbClr val="002060"/>
                </a:solidFill>
              </a:rPr>
              <a:t>вокруг </a:t>
            </a:r>
            <a:r>
              <a:rPr lang="ru-RU" sz="1600" dirty="0" smtClean="0">
                <a:solidFill>
                  <a:srgbClr val="002060"/>
                </a:solidFill>
              </a:rPr>
              <a:t>крепости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разросся город, </a:t>
            </a:r>
            <a:r>
              <a:rPr lang="ru-RU" sz="1600" dirty="0" smtClean="0">
                <a:solidFill>
                  <a:srgbClr val="002060"/>
                </a:solidFill>
              </a:rPr>
              <a:t>ставший </a:t>
            </a:r>
            <a:r>
              <a:rPr lang="ru-RU" sz="1600" dirty="0">
                <a:solidFill>
                  <a:srgbClr val="002060"/>
                </a:solidFill>
              </a:rPr>
              <a:t>главным на земле сибирских киргизов.</a:t>
            </a:r>
          </a:p>
        </p:txBody>
      </p:sp>
    </p:spTree>
    <p:extLst>
      <p:ext uri="{BB962C8B-B14F-4D97-AF65-F5344CB8AC3E}">
        <p14:creationId xmlns:p14="http://schemas.microsoft.com/office/powerpoint/2010/main" val="13900124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68707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1830-1961 - </a:t>
            </a:r>
            <a:r>
              <a:rPr lang="ru-RU" sz="4000" i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Акмолинск</a:t>
            </a:r>
            <a:endParaRPr lang="ru-RU" sz="40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5209392"/>
            <a:ext cx="76049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Немного позже крепость Акмола была переименована в </a:t>
            </a:r>
            <a:r>
              <a:rPr lang="ru-RU" dirty="0" err="1">
                <a:solidFill>
                  <a:srgbClr val="002060"/>
                </a:solidFill>
              </a:rPr>
              <a:t>Акмолинск</a:t>
            </a:r>
            <a:r>
              <a:rPr lang="ru-RU" dirty="0">
                <a:solidFill>
                  <a:srgbClr val="002060"/>
                </a:solidFill>
              </a:rPr>
              <a:t>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Акмолинск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был уездным городом с населением 6428 человек.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городе было 3 церкви, 5 школ и училищ, 3 фабрики.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Это </a:t>
            </a:r>
            <a:r>
              <a:rPr lang="ru-RU" dirty="0">
                <a:solidFill>
                  <a:srgbClr val="002060"/>
                </a:solidFill>
              </a:rPr>
              <a:t>было первой стадией развития города.</a:t>
            </a:r>
          </a:p>
        </p:txBody>
      </p:sp>
      <p:pic>
        <p:nvPicPr>
          <p:cNvPr id="1026" name="Picture 2" descr="C:\Users\Masyagin\Desktop\акмолинс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438" y="1156111"/>
            <a:ext cx="2645497" cy="15740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syagin\Desktop\акмолинс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56112"/>
            <a:ext cx="2641978" cy="16248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syagin\Desktop\акмолинс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322" y="2996952"/>
            <a:ext cx="2700299" cy="17281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syagin\Desktop\акмолинск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081" y="3068960"/>
            <a:ext cx="2681035" cy="16561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5395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1048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1961-1992 - Целиноград</a:t>
            </a:r>
            <a:endParaRPr lang="ru-RU" sz="40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5103674"/>
            <a:ext cx="76322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Вторая стадия, связанная с освоением </a:t>
            </a:r>
            <a:r>
              <a:rPr lang="ru-RU" dirty="0" smtClean="0">
                <a:solidFill>
                  <a:srgbClr val="002060"/>
                </a:solidFill>
              </a:rPr>
              <a:t>новых </a:t>
            </a:r>
            <a:r>
              <a:rPr lang="ru-RU" dirty="0">
                <a:solidFill>
                  <a:srgbClr val="002060"/>
                </a:solidFill>
              </a:rPr>
              <a:t>неизведанных земель,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сыграла </a:t>
            </a:r>
            <a:r>
              <a:rPr lang="ru-RU" dirty="0">
                <a:solidFill>
                  <a:srgbClr val="002060"/>
                </a:solidFill>
              </a:rPr>
              <a:t>решающую роль </a:t>
            </a: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судьбе города.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декабре 1960 года </a:t>
            </a:r>
            <a:r>
              <a:rPr lang="ru-RU" dirty="0" smtClean="0">
                <a:solidFill>
                  <a:srgbClr val="002060"/>
                </a:solidFill>
              </a:rPr>
              <a:t>Акмола </a:t>
            </a:r>
            <a:r>
              <a:rPr lang="ru-RU" dirty="0">
                <a:solidFill>
                  <a:srgbClr val="002060"/>
                </a:solidFill>
              </a:rPr>
              <a:t>становится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центром </a:t>
            </a:r>
            <a:r>
              <a:rPr lang="ru-RU" dirty="0">
                <a:solidFill>
                  <a:srgbClr val="002060"/>
                </a:solidFill>
              </a:rPr>
              <a:t>Целины северного Казахстана.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1961 было решено переименовать город в Целиноград.</a:t>
            </a:r>
          </a:p>
          <a:p>
            <a:pPr algn="ctr"/>
            <a:r>
              <a:rPr lang="ru-RU" dirty="0"/>
              <a:t> </a:t>
            </a:r>
          </a:p>
        </p:txBody>
      </p:sp>
      <p:pic>
        <p:nvPicPr>
          <p:cNvPr id="2051" name="Picture 3" descr="C:\Users\Masyagin\Desktop\целиногра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239" y="1006983"/>
            <a:ext cx="2647059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asyagin\Desktop\целиноград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238" y="3068960"/>
            <a:ext cx="2647059" cy="1707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asyagin\Desktop\целиноград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29" y="1014023"/>
            <a:ext cx="2567031" cy="1792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Masyagin\Desktop\целиноград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668" y="3160636"/>
            <a:ext cx="2533792" cy="1618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465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0648"/>
            <a:ext cx="5814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1992-1998 - Акмола</a:t>
            </a:r>
            <a:endParaRPr lang="ru-RU" sz="40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1178" y="4797152"/>
            <a:ext cx="54954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В 1992 году город переименован в Акмолу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Слово «Акмола» в переводе с казахского </a:t>
            </a:r>
            <a:r>
              <a:rPr lang="ru-RU" dirty="0" smtClean="0">
                <a:solidFill>
                  <a:srgbClr val="002060"/>
                </a:solidFill>
              </a:rPr>
              <a:t>языка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означает «Белая Могила» или «Белая Святыня».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Это </a:t>
            </a:r>
            <a:r>
              <a:rPr lang="ru-RU" dirty="0">
                <a:solidFill>
                  <a:srgbClr val="002060"/>
                </a:solidFill>
              </a:rPr>
              <a:t>объясняется тем, что в 20км от города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находится </a:t>
            </a:r>
            <a:r>
              <a:rPr lang="ru-RU" dirty="0">
                <a:solidFill>
                  <a:srgbClr val="002060"/>
                </a:solidFill>
              </a:rPr>
              <a:t>одноимённое урочище,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на </a:t>
            </a:r>
            <a:r>
              <a:rPr lang="ru-RU" dirty="0">
                <a:solidFill>
                  <a:srgbClr val="002060"/>
                </a:solidFill>
              </a:rPr>
              <a:t>вершине белого известнякового холма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которого </a:t>
            </a:r>
            <a:r>
              <a:rPr lang="ru-RU" dirty="0">
                <a:solidFill>
                  <a:srgbClr val="002060"/>
                </a:solidFill>
              </a:rPr>
              <a:t>имеется могила местного бия.</a:t>
            </a:r>
          </a:p>
          <a:p>
            <a:r>
              <a:rPr lang="ru-RU" dirty="0"/>
              <a:t> </a:t>
            </a:r>
          </a:p>
        </p:txBody>
      </p:sp>
      <p:pic>
        <p:nvPicPr>
          <p:cNvPr id="3074" name="Picture 2" descr="C:\Users\Masyagin\Desktop\акмо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31" y="1032865"/>
            <a:ext cx="2742507" cy="1647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asyagin\Desktop\акмола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198" y="2918243"/>
            <a:ext cx="2707740" cy="1789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asyagin\Desktop\акмола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306" y="1044810"/>
            <a:ext cx="2596785" cy="1635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asyagin\Desktop\акмола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305" y="2918243"/>
            <a:ext cx="2596785" cy="1789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842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88640"/>
            <a:ext cx="6359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1998 и ныне - Астана</a:t>
            </a:r>
            <a:endParaRPr lang="ru-RU" sz="40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122" name="Picture 2" descr="C:\Users\Masyagin\Desktop\астана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58607"/>
            <a:ext cx="1453202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Masyagin\Desktop\астана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978" y="980728"/>
            <a:ext cx="2606162" cy="172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asyagin\Desktop\астана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41" y="3639731"/>
            <a:ext cx="2654055" cy="172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asyagin\Desktop\астана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412" y="969055"/>
            <a:ext cx="2606164" cy="172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9136" y="2590165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 smtClean="0">
                <a:solidFill>
                  <a:srgbClr val="002060"/>
                </a:solidFill>
              </a:rPr>
              <a:t>Байтерек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80708" y="2567083"/>
            <a:ext cx="1954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Дворец Мира и Согласия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5253196"/>
            <a:ext cx="1920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Парк культуры и отдыха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8722" y="2590165"/>
            <a:ext cx="1896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Водно-зеленый бульвар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06685" y="3639731"/>
            <a:ext cx="6429965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6 мая 1998 года Указом Президента </a:t>
            </a:r>
            <a:r>
              <a:rPr lang="ru-RU" dirty="0" smtClean="0">
                <a:solidFill>
                  <a:srgbClr val="002060"/>
                </a:solidFill>
              </a:rPr>
              <a:t>Казахстана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было объявлено о переименовании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города </a:t>
            </a:r>
            <a:r>
              <a:rPr lang="ru-RU" dirty="0">
                <a:solidFill>
                  <a:srgbClr val="002060"/>
                </a:solidFill>
              </a:rPr>
              <a:t>Акмола в Астану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В Астане проживает более 100 национальностей.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Наша </a:t>
            </a:r>
            <a:r>
              <a:rPr lang="ru-RU" dirty="0">
                <a:solidFill>
                  <a:srgbClr val="002060"/>
                </a:solidFill>
              </a:rPr>
              <a:t>столица очень молодая, т.к. до 1997 </a:t>
            </a:r>
            <a:r>
              <a:rPr lang="ru-RU" dirty="0" smtClean="0">
                <a:solidFill>
                  <a:srgbClr val="002060"/>
                </a:solidFill>
              </a:rPr>
              <a:t>года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столицей </a:t>
            </a:r>
            <a:r>
              <a:rPr lang="ru-RU" dirty="0" smtClean="0">
                <a:solidFill>
                  <a:srgbClr val="002060"/>
                </a:solidFill>
              </a:rPr>
              <a:t>являлся город </a:t>
            </a:r>
            <a:r>
              <a:rPr lang="ru-RU" dirty="0">
                <a:solidFill>
                  <a:srgbClr val="002060"/>
                </a:solidFill>
              </a:rPr>
              <a:t>Алматы.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Быстрыми </a:t>
            </a:r>
            <a:r>
              <a:rPr lang="ru-RU" dirty="0">
                <a:solidFill>
                  <a:srgbClr val="002060"/>
                </a:solidFill>
              </a:rPr>
              <a:t>темпами она строится и развивается.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Архитекторы </a:t>
            </a:r>
            <a:r>
              <a:rPr lang="ru-RU" dirty="0">
                <a:solidFill>
                  <a:srgbClr val="002060"/>
                </a:solidFill>
              </a:rPr>
              <a:t>и строители создают уникальные </a:t>
            </a:r>
            <a:r>
              <a:rPr lang="ru-RU" dirty="0" smtClean="0">
                <a:solidFill>
                  <a:srgbClr val="002060"/>
                </a:solidFill>
              </a:rPr>
              <a:t>здания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и архитектурные ансамбли.</a:t>
            </a:r>
          </a:p>
          <a:p>
            <a:r>
              <a:rPr lang="ru-RU" sz="1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01221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Masyagin\Desktop\астана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3622346"/>
            <a:ext cx="3479560" cy="23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Masyagin\Desktop\астана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208"/>
            <a:ext cx="3497277" cy="23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Masyagin\Desktop\астана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51" y="3645023"/>
            <a:ext cx="3440437" cy="23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15994" y="6000069"/>
            <a:ext cx="1707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Мечеть «</a:t>
            </a:r>
            <a:r>
              <a:rPr lang="ru-RU" sz="1200" dirty="0" err="1" smtClean="0">
                <a:solidFill>
                  <a:srgbClr val="002060"/>
                </a:solidFill>
              </a:rPr>
              <a:t>Нур</a:t>
            </a:r>
            <a:r>
              <a:rPr lang="ru-RU" sz="1200" dirty="0" smtClean="0">
                <a:solidFill>
                  <a:srgbClr val="002060"/>
                </a:solidFill>
              </a:rPr>
              <a:t>-Астана»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5930" y="5962346"/>
            <a:ext cx="760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Ак Орда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0057" y="3003273"/>
            <a:ext cx="1337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Концертный зал</a:t>
            </a: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Masyagin\Desktop\5838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3" b="6107"/>
          <a:stretch/>
        </p:blipFill>
        <p:spPr bwMode="auto">
          <a:xfrm>
            <a:off x="770693" y="692696"/>
            <a:ext cx="3348581" cy="2287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56854" y="2980208"/>
            <a:ext cx="1446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Поющие фонтаны</a:t>
            </a:r>
            <a:endParaRPr lang="ru-RU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5708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178</TotalTime>
  <Words>333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Masyagin</dc:creator>
  <cp:lastModifiedBy>Masyagin</cp:lastModifiedBy>
  <cp:revision>17</cp:revision>
  <dcterms:created xsi:type="dcterms:W3CDTF">2014-01-20T17:42:15Z</dcterms:created>
  <dcterms:modified xsi:type="dcterms:W3CDTF">2014-02-11T14:47:20Z</dcterms:modified>
</cp:coreProperties>
</file>